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2b0c1d4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2b0c1d4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2b0c1d44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2b0c1d44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1193f48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1193f48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1193f489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1193f489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0" y="12100"/>
            <a:ext cx="9144000" cy="5137220"/>
          </a:xfrm>
          <a:prstGeom prst="rect">
            <a:avLst/>
          </a:prstGeom>
          <a:noFill/>
          <a:ln>
            <a:noFill/>
          </a:ln>
        </p:spPr>
      </p:pic>
      <p:sp>
        <p:nvSpPr>
          <p:cNvPr id="73" name="Google Shape;73;p13"/>
          <p:cNvSpPr txBox="1"/>
          <p:nvPr>
            <p:ph type="ctrTitle"/>
          </p:nvPr>
        </p:nvSpPr>
        <p:spPr>
          <a:xfrm>
            <a:off x="502500" y="611875"/>
            <a:ext cx="84441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Mountain Resort (BMR)</a:t>
            </a:r>
            <a:endParaRPr/>
          </a:p>
        </p:txBody>
      </p:sp>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Analysis Overview and Recommendation</a:t>
            </a:r>
            <a:endParaRPr b="1" sz="2400"/>
          </a:p>
        </p:txBody>
      </p:sp>
      <p:sp>
        <p:nvSpPr>
          <p:cNvPr id="75" name="Google Shape;75;p13"/>
          <p:cNvSpPr txBox="1"/>
          <p:nvPr>
            <p:ph idx="1" type="subTitle"/>
          </p:nvPr>
        </p:nvSpPr>
        <p:spPr>
          <a:xfrm>
            <a:off x="2551842" y="3849275"/>
            <a:ext cx="6331500" cy="12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Prepared by: Mark Clampitt </a:t>
            </a:r>
            <a:endParaRPr sz="1900"/>
          </a:p>
          <a:p>
            <a:pPr indent="0" lvl="0" marL="0" rtl="0" algn="r">
              <a:spcBef>
                <a:spcPts val="0"/>
              </a:spcBef>
              <a:spcAft>
                <a:spcPts val="0"/>
              </a:spcAft>
              <a:buNone/>
            </a:pPr>
            <a:r>
              <a:rPr lang="en" sz="1900"/>
              <a:t>September, 2021</a:t>
            </a:r>
            <a:endParaRPr b="1"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mt="46000"/>
          </a:blip>
          <a:stretch>
            <a:fillRect/>
          </a:stretch>
        </p:blipFill>
        <p:spPr>
          <a:xfrm>
            <a:off x="0" y="0"/>
            <a:ext cx="9144000" cy="5143500"/>
          </a:xfrm>
          <a:prstGeom prst="rect">
            <a:avLst/>
          </a:prstGeom>
          <a:noFill/>
          <a:ln>
            <a:noFill/>
          </a:ln>
        </p:spPr>
      </p:pic>
      <p:sp>
        <p:nvSpPr>
          <p:cNvPr id="81" name="Google Shape;81;p14"/>
          <p:cNvSpPr txBox="1"/>
          <p:nvPr>
            <p:ph type="title"/>
          </p:nvPr>
        </p:nvSpPr>
        <p:spPr>
          <a:xfrm>
            <a:off x="412525" y="4574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Agenda</a:t>
            </a:r>
            <a:endParaRPr>
              <a:solidFill>
                <a:schemeClr val="lt2"/>
              </a:solidFill>
            </a:endParaRPr>
          </a:p>
        </p:txBody>
      </p:sp>
      <p:sp>
        <p:nvSpPr>
          <p:cNvPr id="82" name="Google Shape;82;p14"/>
          <p:cNvSpPr txBox="1"/>
          <p:nvPr>
            <p:ph type="title"/>
          </p:nvPr>
        </p:nvSpPr>
        <p:spPr>
          <a:xfrm>
            <a:off x="425400" y="2506880"/>
            <a:ext cx="6043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Model Results and Analysis</a:t>
            </a:r>
            <a:endParaRPr b="1" sz="1800">
              <a:solidFill>
                <a:schemeClr val="dk1"/>
              </a:solidFill>
            </a:endParaRPr>
          </a:p>
        </p:txBody>
      </p:sp>
      <p:sp>
        <p:nvSpPr>
          <p:cNvPr id="83" name="Google Shape;83;p14"/>
          <p:cNvSpPr txBox="1"/>
          <p:nvPr>
            <p:ph type="title"/>
          </p:nvPr>
        </p:nvSpPr>
        <p:spPr>
          <a:xfrm>
            <a:off x="425400" y="1855900"/>
            <a:ext cx="5726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Proposed Changes Results and Recommendation</a:t>
            </a:r>
            <a:endParaRPr b="1" sz="1800">
              <a:solidFill>
                <a:schemeClr val="dk1"/>
              </a:solidFill>
            </a:endParaRPr>
          </a:p>
        </p:txBody>
      </p:sp>
      <p:sp>
        <p:nvSpPr>
          <p:cNvPr id="84" name="Google Shape;84;p14"/>
          <p:cNvSpPr txBox="1"/>
          <p:nvPr>
            <p:ph type="title"/>
          </p:nvPr>
        </p:nvSpPr>
        <p:spPr>
          <a:xfrm>
            <a:off x="425400" y="3157870"/>
            <a:ext cx="5726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Summary and Conclusion</a:t>
            </a:r>
            <a:endParaRPr b="1" sz="1800">
              <a:solidFill>
                <a:schemeClr val="dk1"/>
              </a:solidFill>
            </a:endParaRPr>
          </a:p>
        </p:txBody>
      </p:sp>
      <p:sp>
        <p:nvSpPr>
          <p:cNvPr id="85" name="Google Shape;85;p14"/>
          <p:cNvSpPr/>
          <p:nvPr/>
        </p:nvSpPr>
        <p:spPr>
          <a:xfrm>
            <a:off x="119650" y="1881875"/>
            <a:ext cx="303600" cy="2934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19650" y="2555175"/>
            <a:ext cx="303600" cy="2934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119650" y="3201625"/>
            <a:ext cx="303600" cy="2934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425400" y="1204900"/>
            <a:ext cx="30303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Objective</a:t>
            </a:r>
            <a:endParaRPr b="1" sz="1800">
              <a:solidFill>
                <a:schemeClr val="dk1"/>
              </a:solidFill>
            </a:endParaRPr>
          </a:p>
        </p:txBody>
      </p:sp>
      <p:sp>
        <p:nvSpPr>
          <p:cNvPr id="89" name="Google Shape;89;p14"/>
          <p:cNvSpPr/>
          <p:nvPr/>
        </p:nvSpPr>
        <p:spPr>
          <a:xfrm>
            <a:off x="119650" y="1254250"/>
            <a:ext cx="303600" cy="2934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pic>
        <p:nvPicPr>
          <p:cNvPr id="94" name="Google Shape;94;p15"/>
          <p:cNvPicPr preferRelativeResize="0"/>
          <p:nvPr/>
        </p:nvPicPr>
        <p:blipFill>
          <a:blip r:embed="rId3">
            <a:alphaModFix/>
          </a:blip>
          <a:stretch>
            <a:fillRect/>
          </a:stretch>
        </p:blipFill>
        <p:spPr>
          <a:xfrm>
            <a:off x="174200" y="162725"/>
            <a:ext cx="8453300" cy="4818049"/>
          </a:xfrm>
          <a:prstGeom prst="rect">
            <a:avLst/>
          </a:prstGeom>
          <a:noFill/>
          <a:ln>
            <a:noFill/>
          </a:ln>
        </p:spPr>
      </p:pic>
      <p:pic>
        <p:nvPicPr>
          <p:cNvPr id="95" name="Google Shape;95;p15"/>
          <p:cNvPicPr preferRelativeResize="0"/>
          <p:nvPr/>
        </p:nvPicPr>
        <p:blipFill>
          <a:blip r:embed="rId4">
            <a:alphaModFix amt="32000"/>
          </a:blip>
          <a:stretch>
            <a:fillRect/>
          </a:stretch>
        </p:blipFill>
        <p:spPr>
          <a:xfrm>
            <a:off x="479275" y="325450"/>
            <a:ext cx="7843849" cy="4502425"/>
          </a:xfrm>
          <a:prstGeom prst="rect">
            <a:avLst/>
          </a:prstGeom>
          <a:noFill/>
          <a:ln>
            <a:noFill/>
          </a:ln>
        </p:spPr>
      </p:pic>
      <p:sp>
        <p:nvSpPr>
          <p:cNvPr id="96" name="Google Shape;96;p15"/>
          <p:cNvSpPr txBox="1"/>
          <p:nvPr/>
        </p:nvSpPr>
        <p:spPr>
          <a:xfrm>
            <a:off x="3266100" y="378925"/>
            <a:ext cx="2269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Objectives</a:t>
            </a:r>
            <a:endParaRPr b="1" sz="3000">
              <a:solidFill>
                <a:schemeClr val="lt2"/>
              </a:solidFill>
              <a:latin typeface="Raleway"/>
              <a:ea typeface="Raleway"/>
              <a:cs typeface="Raleway"/>
              <a:sym typeface="Raleway"/>
            </a:endParaRPr>
          </a:p>
        </p:txBody>
      </p:sp>
      <p:sp>
        <p:nvSpPr>
          <p:cNvPr id="97" name="Google Shape;97;p15"/>
          <p:cNvSpPr txBox="1"/>
          <p:nvPr>
            <p:ph idx="4294967295" type="body"/>
          </p:nvPr>
        </p:nvSpPr>
        <p:spPr>
          <a:xfrm>
            <a:off x="362750" y="694150"/>
            <a:ext cx="8076900" cy="266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a:p>
            <a:pPr indent="-342900" lvl="0" marL="457200" rtl="0" algn="l">
              <a:spcBef>
                <a:spcPts val="1000"/>
              </a:spcBef>
              <a:spcAft>
                <a:spcPts val="0"/>
              </a:spcAft>
              <a:buSzPts val="1800"/>
              <a:buChar char="●"/>
            </a:pPr>
            <a:r>
              <a:rPr b="1" lang="en">
                <a:latin typeface="Arial"/>
                <a:ea typeface="Arial"/>
                <a:cs typeface="Arial"/>
                <a:sym typeface="Arial"/>
              </a:rPr>
              <a:t>Determine what Big Mountain Resort should charge for ticket prices based on the market and facilities offered. </a:t>
            </a:r>
            <a:endParaRPr b="1">
              <a:latin typeface="Arial"/>
              <a:ea typeface="Arial"/>
              <a:cs typeface="Arial"/>
              <a:sym typeface="Arial"/>
            </a:endParaRPr>
          </a:p>
          <a:p>
            <a:pPr indent="-342900" lvl="0" marL="457200" rtl="0" algn="l">
              <a:spcBef>
                <a:spcPts val="0"/>
              </a:spcBef>
              <a:spcAft>
                <a:spcPts val="0"/>
              </a:spcAft>
              <a:buSzPts val="1800"/>
              <a:buFont typeface="Arial"/>
              <a:buChar char="●"/>
            </a:pPr>
            <a:r>
              <a:rPr b="1" lang="en">
                <a:latin typeface="Arial"/>
                <a:ea typeface="Arial"/>
                <a:cs typeface="Arial"/>
                <a:sym typeface="Arial"/>
              </a:rPr>
              <a:t>Determine what changes should Big Mountain Resort consider to either: </a:t>
            </a:r>
            <a:endParaRPr b="1">
              <a:latin typeface="Arial"/>
              <a:ea typeface="Arial"/>
              <a:cs typeface="Arial"/>
              <a:sym typeface="Arial"/>
            </a:endParaRPr>
          </a:p>
          <a:p>
            <a:pPr indent="-317500" lvl="1" marL="1371600" rtl="0" algn="l">
              <a:spcBef>
                <a:spcPts val="0"/>
              </a:spcBef>
              <a:spcAft>
                <a:spcPts val="0"/>
              </a:spcAft>
              <a:buSzPts val="1400"/>
              <a:buFont typeface="Arial"/>
              <a:buChar char="○"/>
            </a:pPr>
            <a:r>
              <a:rPr b="1" lang="en">
                <a:latin typeface="Arial"/>
                <a:ea typeface="Arial"/>
                <a:cs typeface="Arial"/>
                <a:sym typeface="Arial"/>
              </a:rPr>
              <a:t>reduce operational costs while maintaining the value of the ticket price</a:t>
            </a:r>
            <a:endParaRPr b="1">
              <a:latin typeface="Arial"/>
              <a:ea typeface="Arial"/>
              <a:cs typeface="Arial"/>
              <a:sym typeface="Arial"/>
            </a:endParaRPr>
          </a:p>
          <a:p>
            <a:pPr indent="-317500" lvl="1" marL="1371600" rtl="0" algn="l">
              <a:spcBef>
                <a:spcPts val="0"/>
              </a:spcBef>
              <a:spcAft>
                <a:spcPts val="0"/>
              </a:spcAft>
              <a:buSzPts val="1400"/>
              <a:buFont typeface="Arial"/>
              <a:buChar char="○"/>
            </a:pPr>
            <a:r>
              <a:rPr b="1" lang="en">
                <a:latin typeface="Arial"/>
                <a:ea typeface="Arial"/>
                <a:cs typeface="Arial"/>
                <a:sym typeface="Arial"/>
              </a:rPr>
              <a:t>or add additional services to justify increasing the ticket price </a:t>
            </a:r>
            <a:endParaRPr b="1">
              <a:latin typeface="Arial"/>
              <a:ea typeface="Arial"/>
              <a:cs typeface="Arial"/>
              <a:sym typeface="Arial"/>
            </a:endParaRPr>
          </a:p>
          <a:p>
            <a:pPr indent="0" lvl="0" marL="0" rtl="0" algn="l">
              <a:spcBef>
                <a:spcPts val="1000"/>
              </a:spcBef>
              <a:spcAft>
                <a:spcPts val="0"/>
              </a:spcAft>
              <a:buNone/>
            </a:pPr>
            <a:r>
              <a:t/>
            </a:r>
            <a:endParaRPr b="1">
              <a:latin typeface="Arial"/>
              <a:ea typeface="Arial"/>
              <a:cs typeface="Arial"/>
              <a:sym typeface="Arial"/>
            </a:endParaRPr>
          </a:p>
          <a:p>
            <a:pPr indent="0" lvl="0" marL="0" rtl="0" algn="l">
              <a:spcBef>
                <a:spcPts val="1000"/>
              </a:spcBef>
              <a:spcAft>
                <a:spcPts val="0"/>
              </a:spcAft>
              <a:buNone/>
            </a:pPr>
            <a:r>
              <a:t/>
            </a:r>
            <a:endParaRPr b="1">
              <a:latin typeface="Arial"/>
              <a:ea typeface="Arial"/>
              <a:cs typeface="Arial"/>
              <a:sym typeface="Arial"/>
            </a:endParaRPr>
          </a:p>
          <a:p>
            <a:pPr indent="0" lvl="0" marL="0" rtl="0" algn="l">
              <a:spcBef>
                <a:spcPts val="1000"/>
              </a:spcBef>
              <a:spcAft>
                <a:spcPts val="1000"/>
              </a:spcAft>
              <a:buNone/>
            </a:pPr>
            <a:r>
              <a:t/>
            </a:r>
            <a:endParaRPr b="1">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176875" y="-84900"/>
            <a:ext cx="9521250" cy="5314126"/>
          </a:xfrm>
          <a:prstGeom prst="rect">
            <a:avLst/>
          </a:prstGeom>
          <a:noFill/>
          <a:ln>
            <a:noFill/>
          </a:ln>
        </p:spPr>
      </p:pic>
      <p:sp>
        <p:nvSpPr>
          <p:cNvPr id="103" name="Google Shape;103;p16"/>
          <p:cNvSpPr txBox="1"/>
          <p:nvPr/>
        </p:nvSpPr>
        <p:spPr>
          <a:xfrm>
            <a:off x="94875" y="0"/>
            <a:ext cx="9358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900">
                <a:solidFill>
                  <a:schemeClr val="lt2"/>
                </a:solidFill>
                <a:latin typeface="Raleway"/>
                <a:ea typeface="Raleway"/>
                <a:cs typeface="Raleway"/>
                <a:sym typeface="Raleway"/>
              </a:rPr>
              <a:t>Proposed Changes Results and Recommendation </a:t>
            </a:r>
            <a:endParaRPr b="1" sz="2900">
              <a:solidFill>
                <a:schemeClr val="lt2"/>
              </a:solidFill>
              <a:latin typeface="Raleway"/>
              <a:ea typeface="Raleway"/>
              <a:cs typeface="Raleway"/>
              <a:sym typeface="Raleway"/>
            </a:endParaRPr>
          </a:p>
        </p:txBody>
      </p:sp>
      <p:sp>
        <p:nvSpPr>
          <p:cNvPr id="104" name="Google Shape;104;p16"/>
          <p:cNvSpPr txBox="1"/>
          <p:nvPr/>
        </p:nvSpPr>
        <p:spPr>
          <a:xfrm>
            <a:off x="582800" y="916213"/>
            <a:ext cx="7492800" cy="291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2"/>
                </a:solidFill>
              </a:rPr>
              <a:t>Proposed Changes Results: </a:t>
            </a:r>
            <a:endParaRPr b="1" sz="1200">
              <a:solidFill>
                <a:schemeClr val="dk2"/>
              </a:solidFill>
            </a:endParaRPr>
          </a:p>
          <a:p>
            <a:pPr indent="0" lvl="0" marL="0" rtl="0" algn="l">
              <a:lnSpc>
                <a:spcPct val="115000"/>
              </a:lnSpc>
              <a:spcBef>
                <a:spcPts val="0"/>
              </a:spcBef>
              <a:spcAft>
                <a:spcPts val="0"/>
              </a:spcAft>
              <a:buNone/>
            </a:pPr>
            <a:r>
              <a:t/>
            </a:r>
            <a:endParaRPr b="1"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n" sz="1200">
                <a:solidFill>
                  <a:schemeClr val="dk2"/>
                </a:solidFill>
              </a:rPr>
              <a:t>Closing up to 10 runs</a:t>
            </a:r>
            <a:r>
              <a:rPr lang="en" sz="1200">
                <a:solidFill>
                  <a:schemeClr val="dk2"/>
                </a:solidFill>
              </a:rPr>
              <a:t> – Results showed that closing 3-5 would minimally impact ticket price by </a:t>
            </a:r>
            <a:r>
              <a:rPr b="1" lang="en" sz="1200">
                <a:solidFill>
                  <a:schemeClr val="dk2"/>
                </a:solidFill>
              </a:rPr>
              <a:t>-</a:t>
            </a:r>
            <a:r>
              <a:rPr lang="en" sz="1200">
                <a:solidFill>
                  <a:schemeClr val="dk2"/>
                </a:solidFill>
              </a:rPr>
              <a:t>$0.51. Closing any more than 5 doubles the expected impact on price.</a:t>
            </a:r>
            <a:endParaRPr sz="1200">
              <a:solidFill>
                <a:schemeClr val="dk2"/>
              </a:solidFill>
            </a:endParaRPr>
          </a:p>
          <a:p>
            <a:pPr indent="0" lvl="0" marL="457200" rtl="0" algn="l">
              <a:lnSpc>
                <a:spcPct val="115000"/>
              </a:lnSpc>
              <a:spcBef>
                <a:spcPts val="0"/>
              </a:spcBef>
              <a:spcAft>
                <a:spcPts val="0"/>
              </a:spcAft>
              <a:buNone/>
            </a:pPr>
            <a:r>
              <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n" sz="1200">
                <a:solidFill>
                  <a:schemeClr val="dk2"/>
                </a:solidFill>
              </a:rPr>
              <a:t>Increase by 1 run, increase vertical drop by 150 feet, and add 1 additional lift</a:t>
            </a:r>
            <a:r>
              <a:rPr lang="en" sz="1200">
                <a:solidFill>
                  <a:schemeClr val="dk2"/>
                </a:solidFill>
              </a:rPr>
              <a:t> – Results in an increased price of $1.51 (on top of the current predicted price of $96, give or take $10).</a:t>
            </a:r>
            <a:endParaRPr sz="1200">
              <a:solidFill>
                <a:schemeClr val="dk2"/>
              </a:solidFill>
            </a:endParaRPr>
          </a:p>
          <a:p>
            <a:pPr indent="0" lvl="0" marL="457200" rtl="0" algn="l">
              <a:lnSpc>
                <a:spcPct val="115000"/>
              </a:lnSpc>
              <a:spcBef>
                <a:spcPts val="0"/>
              </a:spcBef>
              <a:spcAft>
                <a:spcPts val="0"/>
              </a:spcAft>
              <a:buNone/>
            </a:pPr>
            <a:r>
              <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n" sz="1200">
                <a:solidFill>
                  <a:schemeClr val="dk2"/>
                </a:solidFill>
              </a:rPr>
              <a:t>Same scenario as 2 with the addition of increasing Snow Making by 2 acres</a:t>
            </a:r>
            <a:r>
              <a:rPr lang="en" sz="1200">
                <a:solidFill>
                  <a:schemeClr val="dk2"/>
                </a:solidFill>
              </a:rPr>
              <a:t> - Results did not yield a higher predicted price increase than in #2.</a:t>
            </a:r>
            <a:endParaRPr sz="1200">
              <a:solidFill>
                <a:schemeClr val="dk2"/>
              </a:solidFill>
            </a:endParaRPr>
          </a:p>
          <a:p>
            <a:pPr indent="0" lvl="0" marL="457200" rtl="0" algn="l">
              <a:lnSpc>
                <a:spcPct val="115000"/>
              </a:lnSpc>
              <a:spcBef>
                <a:spcPts val="0"/>
              </a:spcBef>
              <a:spcAft>
                <a:spcPts val="0"/>
              </a:spcAft>
              <a:buNone/>
            </a:pPr>
            <a:r>
              <a:t/>
            </a:r>
            <a:endParaRPr sz="1200">
              <a:solidFill>
                <a:schemeClr val="dk2"/>
              </a:solidFill>
            </a:endParaRPr>
          </a:p>
          <a:p>
            <a:pPr indent="-304800" lvl="0" marL="457200" rtl="0" algn="l">
              <a:lnSpc>
                <a:spcPct val="115000"/>
              </a:lnSpc>
              <a:spcBef>
                <a:spcPts val="0"/>
              </a:spcBef>
              <a:spcAft>
                <a:spcPts val="0"/>
              </a:spcAft>
              <a:buClr>
                <a:schemeClr val="dk2"/>
              </a:buClr>
              <a:buSzPts val="1200"/>
              <a:buAutoNum type="arabicPeriod"/>
            </a:pPr>
            <a:r>
              <a:rPr b="1" lang="en" sz="1200">
                <a:solidFill>
                  <a:schemeClr val="dk2"/>
                </a:solidFill>
              </a:rPr>
              <a:t>Increase the longest run by 0.2 mile, additional snow making coverage of 4 acres</a:t>
            </a:r>
            <a:r>
              <a:rPr lang="en" sz="1200">
                <a:solidFill>
                  <a:schemeClr val="dk2"/>
                </a:solidFill>
              </a:rPr>
              <a:t> – Results showed no impact on price.</a:t>
            </a:r>
            <a:endParaRPr sz="1200">
              <a:solidFill>
                <a:schemeClr val="dk2"/>
              </a:solidFill>
            </a:endParaRPr>
          </a:p>
        </p:txBody>
      </p:sp>
      <p:sp>
        <p:nvSpPr>
          <p:cNvPr id="105" name="Google Shape;105;p16"/>
          <p:cNvSpPr txBox="1"/>
          <p:nvPr/>
        </p:nvSpPr>
        <p:spPr>
          <a:xfrm>
            <a:off x="640325" y="3792847"/>
            <a:ext cx="7492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2"/>
                </a:solidFill>
              </a:rPr>
              <a:t>Recommendation: </a:t>
            </a:r>
            <a:endParaRPr b="1" sz="1200">
              <a:solidFill>
                <a:schemeClr val="dk2"/>
              </a:solidFill>
            </a:endParaRPr>
          </a:p>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b="1" lang="en" sz="1200">
                <a:solidFill>
                  <a:schemeClr val="dk2"/>
                </a:solidFill>
              </a:rPr>
              <a:t>Option 2 - </a:t>
            </a:r>
            <a:r>
              <a:rPr lang="en" sz="1200">
                <a:solidFill>
                  <a:schemeClr val="dk2"/>
                </a:solidFill>
              </a:rPr>
              <a:t>Implementing these changes would give BMR the best opportunity to justify increasing prices somewhere between $87-$107. </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3">
            <a:alphaModFix/>
          </a:blip>
          <a:stretch>
            <a:fillRect/>
          </a:stretch>
        </p:blipFill>
        <p:spPr>
          <a:xfrm>
            <a:off x="-176875" y="-84900"/>
            <a:ext cx="9521250" cy="5314126"/>
          </a:xfrm>
          <a:prstGeom prst="rect">
            <a:avLst/>
          </a:prstGeom>
          <a:noFill/>
          <a:ln>
            <a:noFill/>
          </a:ln>
        </p:spPr>
      </p:pic>
      <p:sp>
        <p:nvSpPr>
          <p:cNvPr id="111" name="Google Shape;111;p17"/>
          <p:cNvSpPr txBox="1"/>
          <p:nvPr/>
        </p:nvSpPr>
        <p:spPr>
          <a:xfrm>
            <a:off x="1612250" y="0"/>
            <a:ext cx="65583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Modeling Used in Analysis</a:t>
            </a:r>
            <a:endParaRPr b="1" sz="3000">
              <a:solidFill>
                <a:schemeClr val="lt2"/>
              </a:solidFill>
              <a:latin typeface="Raleway"/>
              <a:ea typeface="Raleway"/>
              <a:cs typeface="Raleway"/>
              <a:sym typeface="Raleway"/>
            </a:endParaRPr>
          </a:p>
        </p:txBody>
      </p:sp>
      <p:pic>
        <p:nvPicPr>
          <p:cNvPr id="112" name="Google Shape;112;p17"/>
          <p:cNvPicPr preferRelativeResize="0"/>
          <p:nvPr/>
        </p:nvPicPr>
        <p:blipFill>
          <a:blip r:embed="rId4">
            <a:alphaModFix/>
          </a:blip>
          <a:stretch>
            <a:fillRect/>
          </a:stretch>
        </p:blipFill>
        <p:spPr>
          <a:xfrm>
            <a:off x="2712088" y="894650"/>
            <a:ext cx="3743325" cy="3028950"/>
          </a:xfrm>
          <a:prstGeom prst="rect">
            <a:avLst/>
          </a:prstGeom>
          <a:noFill/>
          <a:ln>
            <a:noFill/>
          </a:ln>
        </p:spPr>
      </p:pic>
      <p:pic>
        <p:nvPicPr>
          <p:cNvPr id="113" name="Google Shape;113;p17"/>
          <p:cNvPicPr preferRelativeResize="0"/>
          <p:nvPr/>
        </p:nvPicPr>
        <p:blipFill>
          <a:blip r:embed="rId5">
            <a:alphaModFix/>
          </a:blip>
          <a:stretch>
            <a:fillRect/>
          </a:stretch>
        </p:blipFill>
        <p:spPr>
          <a:xfrm>
            <a:off x="409000" y="982750"/>
            <a:ext cx="2057400" cy="1371600"/>
          </a:xfrm>
          <a:prstGeom prst="rect">
            <a:avLst/>
          </a:prstGeom>
          <a:noFill/>
          <a:ln>
            <a:noFill/>
          </a:ln>
        </p:spPr>
      </p:pic>
      <p:pic>
        <p:nvPicPr>
          <p:cNvPr id="114" name="Google Shape;114;p17"/>
          <p:cNvPicPr preferRelativeResize="0"/>
          <p:nvPr/>
        </p:nvPicPr>
        <p:blipFill>
          <a:blip r:embed="rId6">
            <a:alphaModFix/>
          </a:blip>
          <a:stretch>
            <a:fillRect/>
          </a:stretch>
        </p:blipFill>
        <p:spPr>
          <a:xfrm>
            <a:off x="6755300" y="900963"/>
            <a:ext cx="2057400" cy="1371600"/>
          </a:xfrm>
          <a:prstGeom prst="rect">
            <a:avLst/>
          </a:prstGeom>
          <a:noFill/>
          <a:ln>
            <a:noFill/>
          </a:ln>
        </p:spPr>
      </p:pic>
      <p:pic>
        <p:nvPicPr>
          <p:cNvPr id="115" name="Google Shape;115;p17"/>
          <p:cNvPicPr preferRelativeResize="0"/>
          <p:nvPr/>
        </p:nvPicPr>
        <p:blipFill>
          <a:blip r:embed="rId7">
            <a:alphaModFix/>
          </a:blip>
          <a:stretch>
            <a:fillRect/>
          </a:stretch>
        </p:blipFill>
        <p:spPr>
          <a:xfrm>
            <a:off x="574788" y="2464875"/>
            <a:ext cx="1725825" cy="1150550"/>
          </a:xfrm>
          <a:prstGeom prst="rect">
            <a:avLst/>
          </a:prstGeom>
          <a:noFill/>
          <a:ln>
            <a:noFill/>
          </a:ln>
        </p:spPr>
      </p:pic>
      <p:pic>
        <p:nvPicPr>
          <p:cNvPr id="116" name="Google Shape;116;p17"/>
          <p:cNvPicPr preferRelativeResize="0"/>
          <p:nvPr/>
        </p:nvPicPr>
        <p:blipFill>
          <a:blip r:embed="rId8">
            <a:alphaModFix/>
          </a:blip>
          <a:stretch>
            <a:fillRect/>
          </a:stretch>
        </p:blipFill>
        <p:spPr>
          <a:xfrm>
            <a:off x="6761775" y="2354350"/>
            <a:ext cx="2057400" cy="1371600"/>
          </a:xfrm>
          <a:prstGeom prst="rect">
            <a:avLst/>
          </a:prstGeom>
          <a:noFill/>
          <a:ln>
            <a:noFill/>
          </a:ln>
        </p:spPr>
      </p:pic>
      <p:sp>
        <p:nvSpPr>
          <p:cNvPr id="117" name="Google Shape;117;p17"/>
          <p:cNvSpPr txBox="1"/>
          <p:nvPr/>
        </p:nvSpPr>
        <p:spPr>
          <a:xfrm>
            <a:off x="318500" y="3881400"/>
            <a:ext cx="861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Best Random Forest Regressor Model</a:t>
            </a:r>
            <a:r>
              <a:rPr lang="en">
                <a:latin typeface="Lato"/>
                <a:ea typeface="Lato"/>
                <a:cs typeface="Lato"/>
                <a:sym typeface="Lato"/>
              </a:rPr>
              <a:t> was used in the analysis to predict price based on the facilities features of each resort. The image above (center) shows each features impact on price. Based on the facilities data used in the dataset, the model proved to predict price within $9 of the actual price. BMR’s price was predicted at $96. The top four features were fast quads, total runs, snow making acres, and vertical drop. The graphs to the right and left show how BMR compares to resorts in those categories on a national scale.</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a:off x="-176875" y="-84900"/>
            <a:ext cx="9521250" cy="5314126"/>
          </a:xfrm>
          <a:prstGeom prst="rect">
            <a:avLst/>
          </a:prstGeom>
          <a:noFill/>
          <a:ln>
            <a:noFill/>
          </a:ln>
        </p:spPr>
      </p:pic>
      <p:sp>
        <p:nvSpPr>
          <p:cNvPr id="123" name="Google Shape;123;p18"/>
          <p:cNvSpPr txBox="1"/>
          <p:nvPr/>
        </p:nvSpPr>
        <p:spPr>
          <a:xfrm>
            <a:off x="1978200" y="0"/>
            <a:ext cx="65583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Summary and Conclusion</a:t>
            </a:r>
            <a:endParaRPr b="1" sz="3000">
              <a:solidFill>
                <a:schemeClr val="lt2"/>
              </a:solidFill>
              <a:latin typeface="Raleway"/>
              <a:ea typeface="Raleway"/>
              <a:cs typeface="Raleway"/>
              <a:sym typeface="Raleway"/>
            </a:endParaRPr>
          </a:p>
        </p:txBody>
      </p:sp>
      <p:pic>
        <p:nvPicPr>
          <p:cNvPr id="124" name="Google Shape;124;p18"/>
          <p:cNvPicPr preferRelativeResize="0"/>
          <p:nvPr/>
        </p:nvPicPr>
        <p:blipFill>
          <a:blip r:embed="rId4">
            <a:alphaModFix/>
          </a:blip>
          <a:stretch>
            <a:fillRect/>
          </a:stretch>
        </p:blipFill>
        <p:spPr>
          <a:xfrm>
            <a:off x="367625" y="762599"/>
            <a:ext cx="5087275" cy="2829050"/>
          </a:xfrm>
          <a:prstGeom prst="rect">
            <a:avLst/>
          </a:prstGeom>
          <a:noFill/>
          <a:ln>
            <a:noFill/>
          </a:ln>
        </p:spPr>
      </p:pic>
      <p:pic>
        <p:nvPicPr>
          <p:cNvPr id="125" name="Google Shape;125;p18"/>
          <p:cNvPicPr preferRelativeResize="0"/>
          <p:nvPr/>
        </p:nvPicPr>
        <p:blipFill rotWithShape="1">
          <a:blip r:embed="rId5">
            <a:alphaModFix/>
          </a:blip>
          <a:srcRect b="30264" l="0" r="0" t="0"/>
          <a:stretch/>
        </p:blipFill>
        <p:spPr>
          <a:xfrm>
            <a:off x="5454900" y="630525"/>
            <a:ext cx="1508225" cy="3024174"/>
          </a:xfrm>
          <a:prstGeom prst="rect">
            <a:avLst/>
          </a:prstGeom>
          <a:noFill/>
          <a:ln>
            <a:noFill/>
          </a:ln>
        </p:spPr>
      </p:pic>
      <p:pic>
        <p:nvPicPr>
          <p:cNvPr id="126" name="Google Shape;126;p18"/>
          <p:cNvPicPr preferRelativeResize="0"/>
          <p:nvPr/>
        </p:nvPicPr>
        <p:blipFill rotWithShape="1">
          <a:blip r:embed="rId6">
            <a:alphaModFix/>
          </a:blip>
          <a:srcRect b="33501" l="0" r="0" t="0"/>
          <a:stretch/>
        </p:blipFill>
        <p:spPr>
          <a:xfrm>
            <a:off x="7072750" y="1070725"/>
            <a:ext cx="1876950" cy="2614725"/>
          </a:xfrm>
          <a:prstGeom prst="rect">
            <a:avLst/>
          </a:prstGeom>
          <a:noFill/>
          <a:ln>
            <a:noFill/>
          </a:ln>
        </p:spPr>
      </p:pic>
      <p:pic>
        <p:nvPicPr>
          <p:cNvPr id="127" name="Google Shape;127;p18"/>
          <p:cNvPicPr preferRelativeResize="0"/>
          <p:nvPr/>
        </p:nvPicPr>
        <p:blipFill>
          <a:blip r:embed="rId7">
            <a:alphaModFix/>
          </a:blip>
          <a:stretch>
            <a:fillRect/>
          </a:stretch>
        </p:blipFill>
        <p:spPr>
          <a:xfrm>
            <a:off x="5454900" y="1209925"/>
            <a:ext cx="135550" cy="131475"/>
          </a:xfrm>
          <a:prstGeom prst="rect">
            <a:avLst/>
          </a:prstGeom>
          <a:noFill/>
          <a:ln>
            <a:noFill/>
          </a:ln>
        </p:spPr>
      </p:pic>
      <p:pic>
        <p:nvPicPr>
          <p:cNvPr id="128" name="Google Shape;128;p18"/>
          <p:cNvPicPr preferRelativeResize="0"/>
          <p:nvPr/>
        </p:nvPicPr>
        <p:blipFill>
          <a:blip r:embed="rId7">
            <a:alphaModFix/>
          </a:blip>
          <a:stretch>
            <a:fillRect/>
          </a:stretch>
        </p:blipFill>
        <p:spPr>
          <a:xfrm>
            <a:off x="5454900" y="1070725"/>
            <a:ext cx="135550" cy="131475"/>
          </a:xfrm>
          <a:prstGeom prst="rect">
            <a:avLst/>
          </a:prstGeom>
          <a:noFill/>
          <a:ln>
            <a:noFill/>
          </a:ln>
        </p:spPr>
      </p:pic>
      <p:pic>
        <p:nvPicPr>
          <p:cNvPr id="129" name="Google Shape;129;p18"/>
          <p:cNvPicPr preferRelativeResize="0"/>
          <p:nvPr/>
        </p:nvPicPr>
        <p:blipFill>
          <a:blip r:embed="rId7">
            <a:alphaModFix/>
          </a:blip>
          <a:stretch>
            <a:fillRect/>
          </a:stretch>
        </p:blipFill>
        <p:spPr>
          <a:xfrm>
            <a:off x="5454900" y="1341400"/>
            <a:ext cx="135550" cy="131475"/>
          </a:xfrm>
          <a:prstGeom prst="rect">
            <a:avLst/>
          </a:prstGeom>
          <a:noFill/>
          <a:ln>
            <a:noFill/>
          </a:ln>
        </p:spPr>
      </p:pic>
      <p:pic>
        <p:nvPicPr>
          <p:cNvPr id="130" name="Google Shape;130;p18"/>
          <p:cNvPicPr preferRelativeResize="0"/>
          <p:nvPr/>
        </p:nvPicPr>
        <p:blipFill>
          <a:blip r:embed="rId7">
            <a:alphaModFix/>
          </a:blip>
          <a:stretch>
            <a:fillRect/>
          </a:stretch>
        </p:blipFill>
        <p:spPr>
          <a:xfrm>
            <a:off x="5454900" y="1612075"/>
            <a:ext cx="135550" cy="131475"/>
          </a:xfrm>
          <a:prstGeom prst="rect">
            <a:avLst/>
          </a:prstGeom>
          <a:noFill/>
          <a:ln>
            <a:noFill/>
          </a:ln>
        </p:spPr>
      </p:pic>
      <p:pic>
        <p:nvPicPr>
          <p:cNvPr id="131" name="Google Shape;131;p18"/>
          <p:cNvPicPr preferRelativeResize="0"/>
          <p:nvPr/>
        </p:nvPicPr>
        <p:blipFill>
          <a:blip r:embed="rId7">
            <a:alphaModFix/>
          </a:blip>
          <a:stretch>
            <a:fillRect/>
          </a:stretch>
        </p:blipFill>
        <p:spPr>
          <a:xfrm>
            <a:off x="5454900" y="1788725"/>
            <a:ext cx="135550" cy="131475"/>
          </a:xfrm>
          <a:prstGeom prst="rect">
            <a:avLst/>
          </a:prstGeom>
          <a:noFill/>
          <a:ln>
            <a:noFill/>
          </a:ln>
        </p:spPr>
      </p:pic>
      <p:pic>
        <p:nvPicPr>
          <p:cNvPr id="132" name="Google Shape;132;p18"/>
          <p:cNvPicPr preferRelativeResize="0"/>
          <p:nvPr/>
        </p:nvPicPr>
        <p:blipFill>
          <a:blip r:embed="rId7">
            <a:alphaModFix/>
          </a:blip>
          <a:stretch>
            <a:fillRect/>
          </a:stretch>
        </p:blipFill>
        <p:spPr>
          <a:xfrm>
            <a:off x="5454900" y="1920200"/>
            <a:ext cx="135550" cy="131475"/>
          </a:xfrm>
          <a:prstGeom prst="rect">
            <a:avLst/>
          </a:prstGeom>
          <a:noFill/>
          <a:ln>
            <a:noFill/>
          </a:ln>
        </p:spPr>
      </p:pic>
      <p:pic>
        <p:nvPicPr>
          <p:cNvPr id="133" name="Google Shape;133;p18"/>
          <p:cNvPicPr preferRelativeResize="0"/>
          <p:nvPr/>
        </p:nvPicPr>
        <p:blipFill>
          <a:blip r:embed="rId7">
            <a:alphaModFix/>
          </a:blip>
          <a:stretch>
            <a:fillRect/>
          </a:stretch>
        </p:blipFill>
        <p:spPr>
          <a:xfrm>
            <a:off x="5454900" y="2111387"/>
            <a:ext cx="135550" cy="131475"/>
          </a:xfrm>
          <a:prstGeom prst="rect">
            <a:avLst/>
          </a:prstGeom>
          <a:noFill/>
          <a:ln>
            <a:noFill/>
          </a:ln>
        </p:spPr>
      </p:pic>
      <p:pic>
        <p:nvPicPr>
          <p:cNvPr id="134" name="Google Shape;134;p18"/>
          <p:cNvPicPr preferRelativeResize="0"/>
          <p:nvPr/>
        </p:nvPicPr>
        <p:blipFill>
          <a:blip r:embed="rId7">
            <a:alphaModFix/>
          </a:blip>
          <a:stretch>
            <a:fillRect/>
          </a:stretch>
        </p:blipFill>
        <p:spPr>
          <a:xfrm>
            <a:off x="5454900" y="2228325"/>
            <a:ext cx="135550" cy="131475"/>
          </a:xfrm>
          <a:prstGeom prst="rect">
            <a:avLst/>
          </a:prstGeom>
          <a:noFill/>
          <a:ln>
            <a:noFill/>
          </a:ln>
        </p:spPr>
      </p:pic>
      <p:pic>
        <p:nvPicPr>
          <p:cNvPr id="135" name="Google Shape;135;p18"/>
          <p:cNvPicPr preferRelativeResize="0"/>
          <p:nvPr/>
        </p:nvPicPr>
        <p:blipFill>
          <a:blip r:embed="rId7">
            <a:alphaModFix/>
          </a:blip>
          <a:stretch>
            <a:fillRect/>
          </a:stretch>
        </p:blipFill>
        <p:spPr>
          <a:xfrm>
            <a:off x="5454900" y="2367525"/>
            <a:ext cx="135550" cy="131475"/>
          </a:xfrm>
          <a:prstGeom prst="rect">
            <a:avLst/>
          </a:prstGeom>
          <a:noFill/>
          <a:ln>
            <a:noFill/>
          </a:ln>
        </p:spPr>
      </p:pic>
      <p:pic>
        <p:nvPicPr>
          <p:cNvPr id="136" name="Google Shape;136;p18"/>
          <p:cNvPicPr preferRelativeResize="0"/>
          <p:nvPr/>
        </p:nvPicPr>
        <p:blipFill>
          <a:blip r:embed="rId7">
            <a:alphaModFix/>
          </a:blip>
          <a:stretch>
            <a:fillRect/>
          </a:stretch>
        </p:blipFill>
        <p:spPr>
          <a:xfrm>
            <a:off x="5454900" y="2499000"/>
            <a:ext cx="135550" cy="131475"/>
          </a:xfrm>
          <a:prstGeom prst="rect">
            <a:avLst/>
          </a:prstGeom>
          <a:noFill/>
          <a:ln>
            <a:noFill/>
          </a:ln>
        </p:spPr>
      </p:pic>
      <p:pic>
        <p:nvPicPr>
          <p:cNvPr id="137" name="Google Shape;137;p18"/>
          <p:cNvPicPr preferRelativeResize="0"/>
          <p:nvPr/>
        </p:nvPicPr>
        <p:blipFill>
          <a:blip r:embed="rId7">
            <a:alphaModFix/>
          </a:blip>
          <a:stretch>
            <a:fillRect/>
          </a:stretch>
        </p:blipFill>
        <p:spPr>
          <a:xfrm>
            <a:off x="5454900" y="2623675"/>
            <a:ext cx="135550" cy="131475"/>
          </a:xfrm>
          <a:prstGeom prst="rect">
            <a:avLst/>
          </a:prstGeom>
          <a:noFill/>
          <a:ln>
            <a:noFill/>
          </a:ln>
        </p:spPr>
      </p:pic>
      <p:pic>
        <p:nvPicPr>
          <p:cNvPr id="138" name="Google Shape;138;p18"/>
          <p:cNvPicPr preferRelativeResize="0"/>
          <p:nvPr/>
        </p:nvPicPr>
        <p:blipFill>
          <a:blip r:embed="rId7">
            <a:alphaModFix/>
          </a:blip>
          <a:stretch>
            <a:fillRect/>
          </a:stretch>
        </p:blipFill>
        <p:spPr>
          <a:xfrm>
            <a:off x="5454900" y="2733175"/>
            <a:ext cx="135550" cy="131475"/>
          </a:xfrm>
          <a:prstGeom prst="rect">
            <a:avLst/>
          </a:prstGeom>
          <a:noFill/>
          <a:ln>
            <a:noFill/>
          </a:ln>
        </p:spPr>
      </p:pic>
      <p:pic>
        <p:nvPicPr>
          <p:cNvPr id="139" name="Google Shape;139;p18"/>
          <p:cNvPicPr preferRelativeResize="0"/>
          <p:nvPr/>
        </p:nvPicPr>
        <p:blipFill>
          <a:blip r:embed="rId7">
            <a:alphaModFix/>
          </a:blip>
          <a:stretch>
            <a:fillRect/>
          </a:stretch>
        </p:blipFill>
        <p:spPr>
          <a:xfrm>
            <a:off x="5454900" y="2861250"/>
            <a:ext cx="135550" cy="131475"/>
          </a:xfrm>
          <a:prstGeom prst="rect">
            <a:avLst/>
          </a:prstGeom>
          <a:noFill/>
          <a:ln>
            <a:noFill/>
          </a:ln>
        </p:spPr>
      </p:pic>
      <p:pic>
        <p:nvPicPr>
          <p:cNvPr id="140" name="Google Shape;140;p18"/>
          <p:cNvPicPr preferRelativeResize="0"/>
          <p:nvPr/>
        </p:nvPicPr>
        <p:blipFill>
          <a:blip r:embed="rId7">
            <a:alphaModFix/>
          </a:blip>
          <a:stretch>
            <a:fillRect/>
          </a:stretch>
        </p:blipFill>
        <p:spPr>
          <a:xfrm>
            <a:off x="5454900" y="2967350"/>
            <a:ext cx="135550" cy="131475"/>
          </a:xfrm>
          <a:prstGeom prst="rect">
            <a:avLst/>
          </a:prstGeom>
          <a:noFill/>
          <a:ln>
            <a:noFill/>
          </a:ln>
        </p:spPr>
      </p:pic>
      <p:pic>
        <p:nvPicPr>
          <p:cNvPr id="141" name="Google Shape;141;p18"/>
          <p:cNvPicPr preferRelativeResize="0"/>
          <p:nvPr/>
        </p:nvPicPr>
        <p:blipFill>
          <a:blip r:embed="rId7">
            <a:alphaModFix/>
          </a:blip>
          <a:stretch>
            <a:fillRect/>
          </a:stretch>
        </p:blipFill>
        <p:spPr>
          <a:xfrm>
            <a:off x="5454900" y="3098825"/>
            <a:ext cx="135550" cy="131475"/>
          </a:xfrm>
          <a:prstGeom prst="rect">
            <a:avLst/>
          </a:prstGeom>
          <a:noFill/>
          <a:ln>
            <a:noFill/>
          </a:ln>
        </p:spPr>
      </p:pic>
      <p:pic>
        <p:nvPicPr>
          <p:cNvPr id="142" name="Google Shape;142;p18"/>
          <p:cNvPicPr preferRelativeResize="0"/>
          <p:nvPr/>
        </p:nvPicPr>
        <p:blipFill>
          <a:blip r:embed="rId7">
            <a:alphaModFix/>
          </a:blip>
          <a:stretch>
            <a:fillRect/>
          </a:stretch>
        </p:blipFill>
        <p:spPr>
          <a:xfrm>
            <a:off x="5454900" y="3223500"/>
            <a:ext cx="135550" cy="131475"/>
          </a:xfrm>
          <a:prstGeom prst="rect">
            <a:avLst/>
          </a:prstGeom>
          <a:noFill/>
          <a:ln>
            <a:noFill/>
          </a:ln>
        </p:spPr>
      </p:pic>
      <p:pic>
        <p:nvPicPr>
          <p:cNvPr id="143" name="Google Shape;143;p18"/>
          <p:cNvPicPr preferRelativeResize="0"/>
          <p:nvPr/>
        </p:nvPicPr>
        <p:blipFill>
          <a:blip r:embed="rId7">
            <a:alphaModFix/>
          </a:blip>
          <a:stretch>
            <a:fillRect/>
          </a:stretch>
        </p:blipFill>
        <p:spPr>
          <a:xfrm>
            <a:off x="5454900" y="3311025"/>
            <a:ext cx="135550" cy="131475"/>
          </a:xfrm>
          <a:prstGeom prst="rect">
            <a:avLst/>
          </a:prstGeom>
          <a:noFill/>
          <a:ln>
            <a:noFill/>
          </a:ln>
        </p:spPr>
      </p:pic>
      <p:pic>
        <p:nvPicPr>
          <p:cNvPr id="144" name="Google Shape;144;p18"/>
          <p:cNvPicPr preferRelativeResize="0"/>
          <p:nvPr/>
        </p:nvPicPr>
        <p:blipFill>
          <a:blip r:embed="rId7">
            <a:alphaModFix/>
          </a:blip>
          <a:stretch>
            <a:fillRect/>
          </a:stretch>
        </p:blipFill>
        <p:spPr>
          <a:xfrm>
            <a:off x="5454900" y="3435700"/>
            <a:ext cx="135550" cy="131475"/>
          </a:xfrm>
          <a:prstGeom prst="rect">
            <a:avLst/>
          </a:prstGeom>
          <a:noFill/>
          <a:ln>
            <a:noFill/>
          </a:ln>
        </p:spPr>
      </p:pic>
      <p:pic>
        <p:nvPicPr>
          <p:cNvPr id="145" name="Google Shape;145;p18"/>
          <p:cNvPicPr preferRelativeResize="0"/>
          <p:nvPr/>
        </p:nvPicPr>
        <p:blipFill>
          <a:blip r:embed="rId7">
            <a:alphaModFix/>
          </a:blip>
          <a:stretch>
            <a:fillRect/>
          </a:stretch>
        </p:blipFill>
        <p:spPr>
          <a:xfrm>
            <a:off x="5454900" y="3523225"/>
            <a:ext cx="135550" cy="131475"/>
          </a:xfrm>
          <a:prstGeom prst="rect">
            <a:avLst/>
          </a:prstGeom>
          <a:noFill/>
          <a:ln>
            <a:noFill/>
          </a:ln>
        </p:spPr>
      </p:pic>
      <p:sp>
        <p:nvSpPr>
          <p:cNvPr id="146" name="Google Shape;146;p18"/>
          <p:cNvSpPr/>
          <p:nvPr/>
        </p:nvSpPr>
        <p:spPr>
          <a:xfrm>
            <a:off x="2762250" y="2161450"/>
            <a:ext cx="564300" cy="10689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txBox="1"/>
          <p:nvPr/>
        </p:nvSpPr>
        <p:spPr>
          <a:xfrm>
            <a:off x="7072825" y="670525"/>
            <a:ext cx="18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Other Resorts (Mean)</a:t>
            </a:r>
            <a:endParaRPr>
              <a:latin typeface="Lato"/>
              <a:ea typeface="Lato"/>
              <a:cs typeface="Lato"/>
              <a:sym typeface="Lato"/>
            </a:endParaRPr>
          </a:p>
        </p:txBody>
      </p:sp>
      <p:sp>
        <p:nvSpPr>
          <p:cNvPr id="148" name="Google Shape;148;p18"/>
          <p:cNvSpPr txBox="1"/>
          <p:nvPr/>
        </p:nvSpPr>
        <p:spPr>
          <a:xfrm>
            <a:off x="227125" y="3823325"/>
            <a:ext cx="8550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analysis supports the suspicions that BMR should be </a:t>
            </a:r>
            <a:r>
              <a:rPr lang="en">
                <a:latin typeface="Lato"/>
                <a:ea typeface="Lato"/>
                <a:cs typeface="Lato"/>
                <a:sym typeface="Lato"/>
              </a:rPr>
              <a:t>charging</a:t>
            </a:r>
            <a:r>
              <a:rPr lang="en">
                <a:latin typeface="Lato"/>
                <a:ea typeface="Lato"/>
                <a:cs typeface="Lato"/>
                <a:sym typeface="Lato"/>
              </a:rPr>
              <a:t> more based on how </a:t>
            </a:r>
            <a:r>
              <a:rPr lang="en">
                <a:latin typeface="Lato"/>
                <a:ea typeface="Lato"/>
                <a:cs typeface="Lato"/>
                <a:sym typeface="Lato"/>
              </a:rPr>
              <a:t>their</a:t>
            </a:r>
            <a:r>
              <a:rPr lang="en">
                <a:latin typeface="Lato"/>
                <a:ea typeface="Lato"/>
                <a:cs typeface="Lato"/>
                <a:sym typeface="Lato"/>
              </a:rPr>
              <a:t> </a:t>
            </a:r>
            <a:r>
              <a:rPr lang="en">
                <a:latin typeface="Lato"/>
                <a:ea typeface="Lato"/>
                <a:cs typeface="Lato"/>
                <a:sym typeface="Lato"/>
              </a:rPr>
              <a:t>facilities</a:t>
            </a:r>
            <a:r>
              <a:rPr lang="en">
                <a:latin typeface="Lato"/>
                <a:ea typeface="Lato"/>
                <a:cs typeface="Lato"/>
                <a:sym typeface="Lato"/>
              </a:rPr>
              <a:t> compare with other resorts offerings.  As shown on the right, BMR in most cases far ourperforms every feature compared to the averages of the other resorts (with the exception of trams, fastSixes, and double). With the recommended changes, BMR will be able to justifiably move into the price bracket more suited to </a:t>
            </a:r>
            <a:r>
              <a:rPr lang="en">
                <a:latin typeface="Lato"/>
                <a:ea typeface="Lato"/>
                <a:cs typeface="Lato"/>
                <a:sym typeface="Lato"/>
              </a:rPr>
              <a:t>their</a:t>
            </a:r>
            <a:r>
              <a:rPr lang="en">
                <a:latin typeface="Lato"/>
                <a:ea typeface="Lato"/>
                <a:cs typeface="Lato"/>
                <a:sym typeface="Lato"/>
              </a:rPr>
              <a:t> offerings (</a:t>
            </a:r>
            <a:r>
              <a:rPr lang="en">
                <a:latin typeface="Lato"/>
                <a:ea typeface="Lato"/>
                <a:cs typeface="Lato"/>
                <a:sym typeface="Lato"/>
              </a:rPr>
              <a:t>between</a:t>
            </a:r>
            <a:r>
              <a:rPr lang="en">
                <a:latin typeface="Lato"/>
                <a:ea typeface="Lato"/>
                <a:cs typeface="Lato"/>
                <a:sym typeface="Lato"/>
              </a:rPr>
              <a:t> $87-$107). </a:t>
            </a:r>
            <a:endParaRPr>
              <a:latin typeface="Lato"/>
              <a:ea typeface="Lato"/>
              <a:cs typeface="Lato"/>
              <a:sym typeface="Lato"/>
            </a:endParaRPr>
          </a:p>
        </p:txBody>
      </p:sp>
      <p:pic>
        <p:nvPicPr>
          <p:cNvPr id="149" name="Google Shape;149;p18"/>
          <p:cNvPicPr preferRelativeResize="0"/>
          <p:nvPr/>
        </p:nvPicPr>
        <p:blipFill>
          <a:blip r:embed="rId7">
            <a:alphaModFix/>
          </a:blip>
          <a:stretch>
            <a:fillRect/>
          </a:stretch>
        </p:blipFill>
        <p:spPr>
          <a:xfrm>
            <a:off x="5454900" y="3758400"/>
            <a:ext cx="135550" cy="131475"/>
          </a:xfrm>
          <a:prstGeom prst="rect">
            <a:avLst/>
          </a:prstGeom>
          <a:noFill/>
          <a:ln>
            <a:noFill/>
          </a:ln>
        </p:spPr>
      </p:pic>
      <p:sp>
        <p:nvSpPr>
          <p:cNvPr id="150" name="Google Shape;150;p18"/>
          <p:cNvSpPr txBox="1"/>
          <p:nvPr/>
        </p:nvSpPr>
        <p:spPr>
          <a:xfrm>
            <a:off x="5546500" y="3662575"/>
            <a:ext cx="31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 = Areas that BMR outperforms average of other resorts</a:t>
            </a:r>
            <a:endParaRPr>
              <a:latin typeface="Lato"/>
              <a:ea typeface="Lato"/>
              <a:cs typeface="Lato"/>
              <a:sym typeface="Lato"/>
            </a:endParaRPr>
          </a:p>
        </p:txBody>
      </p:sp>
      <p:sp>
        <p:nvSpPr>
          <p:cNvPr id="151" name="Google Shape;151;p18"/>
          <p:cNvSpPr txBox="1"/>
          <p:nvPr/>
        </p:nvSpPr>
        <p:spPr>
          <a:xfrm>
            <a:off x="2639300" y="1623613"/>
            <a:ext cx="115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Suggested new price bracket range</a:t>
            </a:r>
            <a:endParaRPr sz="900">
              <a:latin typeface="Lato"/>
              <a:ea typeface="Lato"/>
              <a:cs typeface="Lato"/>
              <a:sym typeface="Lato"/>
            </a:endParaRPr>
          </a:p>
        </p:txBody>
      </p:sp>
      <p:sp>
        <p:nvSpPr>
          <p:cNvPr id="152" name="Google Shape;152;p18"/>
          <p:cNvSpPr/>
          <p:nvPr/>
        </p:nvSpPr>
        <p:spPr>
          <a:xfrm>
            <a:off x="2589400" y="2462400"/>
            <a:ext cx="268200" cy="148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9"/>
          <p:cNvPicPr preferRelativeResize="0"/>
          <p:nvPr/>
        </p:nvPicPr>
        <p:blipFill>
          <a:blip r:embed="rId3">
            <a:alphaModFix/>
          </a:blip>
          <a:stretch>
            <a:fillRect/>
          </a:stretch>
        </p:blipFill>
        <p:spPr>
          <a:xfrm>
            <a:off x="0" y="-33875"/>
            <a:ext cx="9144000" cy="5183200"/>
          </a:xfrm>
          <a:prstGeom prst="rect">
            <a:avLst/>
          </a:prstGeom>
          <a:noFill/>
          <a:ln>
            <a:noFill/>
          </a:ln>
        </p:spPr>
      </p:pic>
      <p:sp>
        <p:nvSpPr>
          <p:cNvPr id="158" name="Google Shape;158;p19"/>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Analysis Overview and Recommendation</a:t>
            </a:r>
            <a:endParaRPr b="1" sz="2400"/>
          </a:p>
        </p:txBody>
      </p:sp>
      <p:sp>
        <p:nvSpPr>
          <p:cNvPr id="159" name="Google Shape;159;p19"/>
          <p:cNvSpPr txBox="1"/>
          <p:nvPr>
            <p:ph idx="1" type="subTitle"/>
          </p:nvPr>
        </p:nvSpPr>
        <p:spPr>
          <a:xfrm>
            <a:off x="2551842" y="3849275"/>
            <a:ext cx="6331500" cy="12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Prepared by: Mark Clampitt </a:t>
            </a:r>
            <a:endParaRPr sz="1900"/>
          </a:p>
          <a:p>
            <a:pPr indent="0" lvl="0" marL="0" rtl="0" algn="r">
              <a:spcBef>
                <a:spcPts val="0"/>
              </a:spcBef>
              <a:spcAft>
                <a:spcPts val="0"/>
              </a:spcAft>
              <a:buNone/>
            </a:pPr>
            <a:r>
              <a:rPr lang="en" sz="1900"/>
              <a:t>September, 2021</a:t>
            </a:r>
            <a:endParaRPr b="1"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